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otham" panose="020B0604020202020204" charset="0"/>
      <p:regular r:id="rId12"/>
    </p:embeddedFont>
    <p:embeddedFont>
      <p:font typeface="Gotham Bold" panose="020B0604020202020204" charset="0"/>
      <p:regular r:id="rId13"/>
    </p:embeddedFont>
    <p:embeddedFont>
      <p:font typeface="Horizon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4595" autoAdjust="0"/>
  </p:normalViewPr>
  <p:slideViewPr>
    <p:cSldViewPr>
      <p:cViewPr>
        <p:scale>
          <a:sx n="40" d="100"/>
          <a:sy n="40" d="100"/>
        </p:scale>
        <p:origin x="1248" y="4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69D96-DF22-4BF3-ABE3-CE384222A51A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75D23-9990-4FFD-BAAE-DC11B7613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75D23-9990-4FFD-BAAE-DC11B7613A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57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75D23-9990-4FFD-BAAE-DC11B7613A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5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075D23-9990-4FFD-BAAE-DC11B7613A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22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33800" y="605946"/>
            <a:ext cx="1341995" cy="1305090"/>
          </a:xfrm>
          <a:custGeom>
            <a:avLst/>
            <a:gdLst/>
            <a:ahLst/>
            <a:cxnLst/>
            <a:rect l="l" t="t" r="r" b="b"/>
            <a:pathLst>
              <a:path w="1341995" h="1305090">
                <a:moveTo>
                  <a:pt x="0" y="0"/>
                </a:moveTo>
                <a:lnTo>
                  <a:pt x="1341994" y="0"/>
                </a:lnTo>
                <a:lnTo>
                  <a:pt x="1341994" y="1305090"/>
                </a:lnTo>
                <a:lnTo>
                  <a:pt x="0" y="13050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630099" y="0"/>
            <a:ext cx="2628093" cy="1911036"/>
          </a:xfrm>
          <a:custGeom>
            <a:avLst/>
            <a:gdLst/>
            <a:ahLst/>
            <a:cxnLst/>
            <a:rect l="l" t="t" r="r" b="b"/>
            <a:pathLst>
              <a:path w="2628093" h="2621523">
                <a:moveTo>
                  <a:pt x="0" y="0"/>
                </a:moveTo>
                <a:lnTo>
                  <a:pt x="2628093" y="0"/>
                </a:lnTo>
                <a:lnTo>
                  <a:pt x="2628093" y="2621522"/>
                </a:lnTo>
                <a:lnTo>
                  <a:pt x="0" y="26215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71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144000" y="0"/>
            <a:ext cx="3552961" cy="2371396"/>
          </a:xfrm>
          <a:custGeom>
            <a:avLst/>
            <a:gdLst/>
            <a:ahLst/>
            <a:cxnLst/>
            <a:rect l="l" t="t" r="r" b="b"/>
            <a:pathLst>
              <a:path w="3552961" h="3588850">
                <a:moveTo>
                  <a:pt x="0" y="0"/>
                </a:moveTo>
                <a:lnTo>
                  <a:pt x="3552961" y="0"/>
                </a:lnTo>
                <a:lnTo>
                  <a:pt x="3552961" y="3588850"/>
                </a:lnTo>
                <a:lnTo>
                  <a:pt x="0" y="35888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133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16200000">
            <a:off x="13449915" y="4726627"/>
            <a:ext cx="3512588" cy="6172201"/>
          </a:xfrm>
          <a:custGeom>
            <a:avLst/>
            <a:gdLst/>
            <a:ahLst/>
            <a:cxnLst/>
            <a:rect l="l" t="t" r="r" b="b"/>
            <a:pathLst>
              <a:path w="3831005" h="8065274">
                <a:moveTo>
                  <a:pt x="0" y="0"/>
                </a:moveTo>
                <a:lnTo>
                  <a:pt x="3831005" y="0"/>
                </a:lnTo>
                <a:lnTo>
                  <a:pt x="3831005" y="8065274"/>
                </a:lnTo>
                <a:lnTo>
                  <a:pt x="0" y="80652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216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3549417">
            <a:off x="13521336" y="-271830"/>
            <a:ext cx="3708016" cy="6128463"/>
          </a:xfrm>
          <a:custGeom>
            <a:avLst/>
            <a:gdLst/>
            <a:ahLst/>
            <a:cxnLst/>
            <a:rect l="l" t="t" r="r" b="b"/>
            <a:pathLst>
              <a:path w="4153608" h="6793498">
                <a:moveTo>
                  <a:pt x="0" y="0"/>
                </a:moveTo>
                <a:lnTo>
                  <a:pt x="4153608" y="0"/>
                </a:lnTo>
                <a:lnTo>
                  <a:pt x="4153608" y="6793498"/>
                </a:lnTo>
                <a:lnTo>
                  <a:pt x="0" y="67934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1028700" y="8443585"/>
            <a:ext cx="5656988" cy="814715"/>
            <a:chOff x="0" y="0"/>
            <a:chExt cx="1774459" cy="25555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74459" cy="255556"/>
            </a:xfrm>
            <a:custGeom>
              <a:avLst/>
              <a:gdLst/>
              <a:ahLst/>
              <a:cxnLst/>
              <a:rect l="l" t="t" r="r" b="b"/>
              <a:pathLst>
                <a:path w="1774459" h="255556">
                  <a:moveTo>
                    <a:pt x="69796" y="0"/>
                  </a:moveTo>
                  <a:lnTo>
                    <a:pt x="1704662" y="0"/>
                  </a:lnTo>
                  <a:cubicBezTo>
                    <a:pt x="1723173" y="0"/>
                    <a:pt x="1740926" y="7354"/>
                    <a:pt x="1754016" y="20443"/>
                  </a:cubicBezTo>
                  <a:cubicBezTo>
                    <a:pt x="1767105" y="33532"/>
                    <a:pt x="1774459" y="51285"/>
                    <a:pt x="1774459" y="69796"/>
                  </a:cubicBezTo>
                  <a:lnTo>
                    <a:pt x="1774459" y="185760"/>
                  </a:lnTo>
                  <a:cubicBezTo>
                    <a:pt x="1774459" y="224307"/>
                    <a:pt x="1743210" y="255556"/>
                    <a:pt x="1704662" y="255556"/>
                  </a:cubicBezTo>
                  <a:lnTo>
                    <a:pt x="69796" y="255556"/>
                  </a:lnTo>
                  <a:cubicBezTo>
                    <a:pt x="51285" y="255556"/>
                    <a:pt x="33532" y="248202"/>
                    <a:pt x="20443" y="235113"/>
                  </a:cubicBezTo>
                  <a:cubicBezTo>
                    <a:pt x="7354" y="222024"/>
                    <a:pt x="0" y="204271"/>
                    <a:pt x="0" y="185760"/>
                  </a:cubicBezTo>
                  <a:lnTo>
                    <a:pt x="0" y="69796"/>
                  </a:lnTo>
                  <a:cubicBezTo>
                    <a:pt x="0" y="51285"/>
                    <a:pt x="7354" y="33532"/>
                    <a:pt x="20443" y="20443"/>
                  </a:cubicBezTo>
                  <a:cubicBezTo>
                    <a:pt x="33532" y="7354"/>
                    <a:pt x="51285" y="0"/>
                    <a:pt x="697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rnd">
              <a:solidFill>
                <a:srgbClr val="E5DDC8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774459" cy="2936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60049" y="3786851"/>
            <a:ext cx="10798253" cy="2128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586"/>
              </a:lnSpc>
            </a:pPr>
            <a:r>
              <a:rPr sz="13500">
                <a:solidFill>
                  <a:srgbClr val="F1C34D"/>
                </a:solidFill>
                <a:latin typeface="Horizon"/>
              </a:rPr>
              <a:t>Q5S007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34884" y="5813437"/>
            <a:ext cx="13086600" cy="778950"/>
            <a:chOff x="0" y="0"/>
            <a:chExt cx="17448800" cy="10386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70721" cy="1038600"/>
            </a:xfrm>
            <a:custGeom>
              <a:avLst/>
              <a:gdLst/>
              <a:ahLst/>
              <a:cxnLst/>
              <a:rect l="l" t="t" r="r" b="b"/>
              <a:pathLst>
                <a:path w="1070721" h="1038600">
                  <a:moveTo>
                    <a:pt x="0" y="0"/>
                  </a:moveTo>
                  <a:lnTo>
                    <a:pt x="1070721" y="0"/>
                  </a:lnTo>
                  <a:lnTo>
                    <a:pt x="1070721" y="1038600"/>
                  </a:lnTo>
                  <a:lnTo>
                    <a:pt x="0" y="1038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292451" y="109409"/>
              <a:ext cx="16156349" cy="753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98"/>
                </a:lnSpc>
                <a:spcBef>
                  <a:spcPct val="0"/>
                </a:spcBef>
              </a:pPr>
              <a:r>
                <a:rPr lang="en-US" sz="3427" dirty="0">
                  <a:solidFill>
                    <a:srgbClr val="E5DDC8"/>
                  </a:solidFill>
                  <a:latin typeface="Gotham Bold"/>
                </a:rPr>
                <a:t>An Automated Report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90506" y="8563973"/>
            <a:ext cx="4933377" cy="50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5"/>
              </a:lnSpc>
              <a:spcBef>
                <a:spcPct val="0"/>
              </a:spcBef>
            </a:pPr>
            <a:r>
              <a:rPr lang="en-US" sz="2903">
                <a:solidFill>
                  <a:srgbClr val="E5DDC8"/>
                </a:solidFill>
                <a:latin typeface="Gotham"/>
              </a:rPr>
              <a:t>OGGY INFORMATICS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9169" y="2301999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9" y="0"/>
                </a:lnTo>
                <a:lnTo>
                  <a:pt x="7255359" y="3237703"/>
                </a:lnTo>
                <a:lnTo>
                  <a:pt x="0" y="323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12932" y="6020596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4"/>
                </a:lnTo>
                <a:lnTo>
                  <a:pt x="0" y="3237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863462" y="6020596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4"/>
                </a:lnTo>
                <a:lnTo>
                  <a:pt x="0" y="3237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863462" y="2301999"/>
            <a:ext cx="7255359" cy="3237704"/>
          </a:xfrm>
          <a:custGeom>
            <a:avLst/>
            <a:gdLst/>
            <a:ahLst/>
            <a:cxnLst/>
            <a:rect l="l" t="t" r="r" b="b"/>
            <a:pathLst>
              <a:path w="7255359" h="3237704">
                <a:moveTo>
                  <a:pt x="0" y="0"/>
                </a:moveTo>
                <a:lnTo>
                  <a:pt x="7255358" y="0"/>
                </a:lnTo>
                <a:lnTo>
                  <a:pt x="7255358" y="3237703"/>
                </a:lnTo>
                <a:lnTo>
                  <a:pt x="0" y="32377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43761" y="512387"/>
            <a:ext cx="14600478" cy="1348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99"/>
              </a:lnSpc>
            </a:pPr>
            <a:r>
              <a:rPr lang="en-US" sz="8898">
                <a:solidFill>
                  <a:srgbClr val="F3CB63"/>
                </a:solidFill>
                <a:latin typeface="Horizon"/>
              </a:rPr>
              <a:t>SUMMARY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99982" y="2405232"/>
            <a:ext cx="4261333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 dirty="0">
                <a:solidFill>
                  <a:srgbClr val="E5DDC8"/>
                </a:solidFill>
                <a:latin typeface="Gotham Bold"/>
              </a:rPr>
              <a:t>Official Gene Name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65315" y="6149302"/>
            <a:ext cx="2130666" cy="523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5"/>
              </a:lnSpc>
              <a:spcBef>
                <a:spcPct val="0"/>
              </a:spcBef>
            </a:pPr>
            <a:r>
              <a:rPr lang="en-US" sz="3003">
                <a:solidFill>
                  <a:srgbClr val="E5DDC8"/>
                </a:solidFill>
                <a:latin typeface="Gotham Bold"/>
              </a:rPr>
              <a:t>Uniprot ID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02152" y="2405232"/>
            <a:ext cx="2577977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>
                <a:solidFill>
                  <a:srgbClr val="E5DDC8"/>
                </a:solidFill>
                <a:latin typeface="Gotham Bold"/>
              </a:rPr>
              <a:t>Ensembl ID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5400" y="3230385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sz="2603">
                <a:solidFill>
                  <a:srgbClr val="F1C34D"/>
                </a:solidFill>
                <a:latin typeface="Gotham Bold"/>
              </a:rPr>
              <a:t>LRRK2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02536" y="6145810"/>
            <a:ext cx="3577210" cy="530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5"/>
              </a:lnSpc>
              <a:spcBef>
                <a:spcPct val="0"/>
              </a:spcBef>
            </a:pPr>
            <a:r>
              <a:rPr lang="en-US" sz="3103">
                <a:solidFill>
                  <a:srgbClr val="E5DDC8"/>
                </a:solidFill>
                <a:latin typeface="Gotham Bold"/>
              </a:rPr>
              <a:t>Sequence Family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5400" y="7370629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sz="2603">
                <a:solidFill>
                  <a:srgbClr val="F1C34D"/>
                </a:solidFill>
                <a:latin typeface="Gotham Bold"/>
              </a:rPr>
              <a:t>Q5S007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58400" y="3447872"/>
            <a:ext cx="6781800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sz="2603">
                <a:solidFill>
                  <a:srgbClr val="F1C34D"/>
                </a:solidFill>
                <a:latin typeface="Gotham Bold"/>
              </a:rPr>
              <a:t>ENSG00000188906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10800" y="6801784"/>
            <a:ext cx="6469855" cy="426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sz="2603">
                <a:solidFill>
                  <a:srgbClr val="F1C34D"/>
                </a:solidFill>
                <a:latin typeface="Gotham Bold"/>
              </a:rPr>
              <a:t>Belongs to the protein kinase superfamily. TKL Ser/Thr protein kinase family</a:t>
            </a:r>
          </a:p>
        </p:txBody>
      </p:sp>
      <p:sp>
        <p:nvSpPr>
          <p:cNvPr id="15" name="Freeform 15"/>
          <p:cNvSpPr/>
          <p:nvPr/>
        </p:nvSpPr>
        <p:spPr>
          <a:xfrm rot="-2700000">
            <a:off x="21001" y="744905"/>
            <a:ext cx="2241011" cy="795559"/>
          </a:xfrm>
          <a:custGeom>
            <a:avLst/>
            <a:gdLst/>
            <a:ahLst/>
            <a:cxnLst/>
            <a:rect l="l" t="t" r="r" b="b"/>
            <a:pathLst>
              <a:path w="2241011" h="795559">
                <a:moveTo>
                  <a:pt x="0" y="0"/>
                </a:moveTo>
                <a:lnTo>
                  <a:pt x="2241011" y="0"/>
                </a:lnTo>
                <a:lnTo>
                  <a:pt x="2241011" y="795558"/>
                </a:lnTo>
                <a:lnTo>
                  <a:pt x="0" y="7955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2700000">
            <a:off x="15946857" y="768231"/>
            <a:ext cx="2286777" cy="811806"/>
          </a:xfrm>
          <a:custGeom>
            <a:avLst/>
            <a:gdLst/>
            <a:ahLst/>
            <a:cxnLst/>
            <a:rect l="l" t="t" r="r" b="b"/>
            <a:pathLst>
              <a:path w="2286777" h="811806">
                <a:moveTo>
                  <a:pt x="0" y="0"/>
                </a:moveTo>
                <a:lnTo>
                  <a:pt x="2286777" y="0"/>
                </a:lnTo>
                <a:lnTo>
                  <a:pt x="2286777" y="811806"/>
                </a:lnTo>
                <a:lnTo>
                  <a:pt x="0" y="8118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2700000">
            <a:off x="15057280" y="1012937"/>
            <a:ext cx="1658836" cy="586813"/>
          </a:xfrm>
          <a:custGeom>
            <a:avLst/>
            <a:gdLst/>
            <a:ahLst/>
            <a:cxnLst/>
            <a:rect l="l" t="t" r="r" b="b"/>
            <a:pathLst>
              <a:path w="1658836" h="586813">
                <a:moveTo>
                  <a:pt x="0" y="0"/>
                </a:moveTo>
                <a:lnTo>
                  <a:pt x="1658836" y="0"/>
                </a:lnTo>
                <a:lnTo>
                  <a:pt x="1658836" y="586814"/>
                </a:lnTo>
                <a:lnTo>
                  <a:pt x="0" y="5868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2700000">
            <a:off x="1403178" y="1002376"/>
            <a:ext cx="1623836" cy="574432"/>
          </a:xfrm>
          <a:custGeom>
            <a:avLst/>
            <a:gdLst/>
            <a:ahLst/>
            <a:cxnLst/>
            <a:rect l="l" t="t" r="r" b="b"/>
            <a:pathLst>
              <a:path w="1623836" h="574432">
                <a:moveTo>
                  <a:pt x="0" y="0"/>
                </a:moveTo>
                <a:lnTo>
                  <a:pt x="1623836" y="0"/>
                </a:lnTo>
                <a:lnTo>
                  <a:pt x="1623836" y="574432"/>
                </a:lnTo>
                <a:lnTo>
                  <a:pt x="0" y="5744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A0E4818D-95B0-F445-1B25-E86E6C5E8149}"/>
              </a:ext>
            </a:extLst>
          </p:cNvPr>
          <p:cNvSpPr txBox="1"/>
          <p:nvPr/>
        </p:nvSpPr>
        <p:spPr>
          <a:xfrm>
            <a:off x="1295400" y="3785426"/>
            <a:ext cx="6813532" cy="4263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sz="2603">
                <a:solidFill>
                  <a:srgbClr val="F1C34D"/>
                </a:solidFill>
                <a:latin typeface="Gotham Bold"/>
              </a:rPr>
              <a:t>LEUCINE RICH REPEAT KINASE 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810867" y="859034"/>
            <a:ext cx="29427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3143417" y="861190"/>
            <a:ext cx="2942779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400000">
            <a:off x="1475970" y="859034"/>
            <a:ext cx="29427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5400000">
            <a:off x="-191480" y="861189"/>
            <a:ext cx="2942781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5400000">
            <a:off x="-442873" y="4530680"/>
            <a:ext cx="34498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5400000">
            <a:off x="1224575" y="4532836"/>
            <a:ext cx="3449878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5"/>
                </a:lnTo>
                <a:lnTo>
                  <a:pt x="0" y="12203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5400000">
            <a:off x="2892024" y="4530680"/>
            <a:ext cx="3449878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-5400000">
            <a:off x="4559472" y="4532836"/>
            <a:ext cx="3449878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5"/>
                </a:lnTo>
                <a:lnTo>
                  <a:pt x="0" y="12203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5400000">
            <a:off x="4810868" y="8203258"/>
            <a:ext cx="2942776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8" y="0"/>
                </a:lnTo>
                <a:lnTo>
                  <a:pt x="3449878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5400000">
            <a:off x="3143419" y="8205414"/>
            <a:ext cx="2942776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9" y="0"/>
                </a:lnTo>
                <a:lnTo>
                  <a:pt x="3449879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5400000">
            <a:off x="1475971" y="8203258"/>
            <a:ext cx="2942776" cy="1224707"/>
          </a:xfrm>
          <a:custGeom>
            <a:avLst/>
            <a:gdLst/>
            <a:ahLst/>
            <a:cxnLst/>
            <a:rect l="l" t="t" r="r" b="b"/>
            <a:pathLst>
              <a:path w="3449878" h="1224707">
                <a:moveTo>
                  <a:pt x="0" y="0"/>
                </a:moveTo>
                <a:lnTo>
                  <a:pt x="3449879" y="0"/>
                </a:lnTo>
                <a:lnTo>
                  <a:pt x="3449879" y="1224707"/>
                </a:lnTo>
                <a:lnTo>
                  <a:pt x="0" y="12247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-5400000">
            <a:off x="-191477" y="8205414"/>
            <a:ext cx="2942776" cy="1220395"/>
          </a:xfrm>
          <a:custGeom>
            <a:avLst/>
            <a:gdLst/>
            <a:ahLst/>
            <a:cxnLst/>
            <a:rect l="l" t="t" r="r" b="b"/>
            <a:pathLst>
              <a:path w="3449878" h="1220395">
                <a:moveTo>
                  <a:pt x="0" y="0"/>
                </a:moveTo>
                <a:lnTo>
                  <a:pt x="3449878" y="0"/>
                </a:lnTo>
                <a:lnTo>
                  <a:pt x="3449878" y="1220394"/>
                </a:lnTo>
                <a:lnTo>
                  <a:pt x="0" y="12203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2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7632577" y="1046480"/>
            <a:ext cx="9917455" cy="965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61"/>
              </a:lnSpc>
            </a:pPr>
            <a:r>
              <a:rPr lang="en-US" sz="6386">
                <a:solidFill>
                  <a:srgbClr val="F1C34D"/>
                </a:solidFill>
                <a:latin typeface="Horizon"/>
              </a:rPr>
              <a:t>FUNCTION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34400" y="2171700"/>
            <a:ext cx="8405632" cy="464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2"/>
              </a:lnSpc>
              <a:spcBef>
                <a:spcPct val="0"/>
              </a:spcBef>
            </a:pPr>
            <a:r>
              <a:rPr sz="2694" dirty="0">
                <a:solidFill>
                  <a:srgbClr val="E5DDC8"/>
                </a:solidFill>
                <a:latin typeface="Gotham"/>
              </a:rPr>
              <a:t>This gene is a member of the leucine-rich repeat kinase family and encodes a protein with an </a:t>
            </a:r>
            <a:r>
              <a:rPr sz="2694" dirty="0" err="1">
                <a:solidFill>
                  <a:srgbClr val="E5DDC8"/>
                </a:solidFill>
                <a:latin typeface="Gotham"/>
              </a:rPr>
              <a:t>ankryin</a:t>
            </a:r>
            <a:r>
              <a:rPr sz="2694" dirty="0">
                <a:solidFill>
                  <a:srgbClr val="E5DDC8"/>
                </a:solidFill>
                <a:latin typeface="Gotham"/>
              </a:rPr>
              <a:t> repeat region, a leucine-rich repeat (LRR) domain, a kinase domain, a DFG-like motif, a RAS domain, a GTPase domain, a MLK-like domain, and a WD40 domain. The protein is present largely in the cytoplasm but also associates with the mitochondrial outer membrane. Mutations in this gene have been associated with Parkinson disease-8. [provided by </a:t>
            </a:r>
            <a:r>
              <a:rPr sz="2694" dirty="0" err="1">
                <a:solidFill>
                  <a:srgbClr val="E5DDC8"/>
                </a:solidFill>
                <a:latin typeface="Gotham"/>
              </a:rPr>
              <a:t>RefSeq</a:t>
            </a:r>
            <a:r>
              <a:rPr sz="2694" dirty="0">
                <a:solidFill>
                  <a:srgbClr val="E5DDC8"/>
                </a:solidFill>
                <a:latin typeface="Gotham"/>
              </a:rPr>
              <a:t>, Jul 2008]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5522976" y="5106924"/>
            <a:ext cx="7315200" cy="73152"/>
          </a:xfrm>
          <a:custGeom>
            <a:avLst/>
            <a:gdLst/>
            <a:ahLst/>
            <a:cxnLst/>
            <a:rect l="l" t="t" r="r" b="b"/>
            <a:pathLst>
              <a:path w="7315200" h="73152">
                <a:moveTo>
                  <a:pt x="0" y="0"/>
                </a:moveTo>
                <a:lnTo>
                  <a:pt x="7315200" y="0"/>
                </a:lnTo>
                <a:lnTo>
                  <a:pt x="7315200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380828" y="1028700"/>
            <a:ext cx="6848914" cy="1181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4"/>
              </a:lnSpc>
            </a:pPr>
            <a:r>
              <a:rPr lang="en-US" sz="4086">
                <a:solidFill>
                  <a:srgbClr val="F1C34D"/>
                </a:solidFill>
                <a:latin typeface="Horizon"/>
              </a:rPr>
              <a:t>PROTEIN EXPRESSION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172439" y="1028649"/>
            <a:ext cx="6848914" cy="1181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8"/>
              </a:lnSpc>
            </a:pPr>
            <a:r>
              <a:rPr lang="en-US" sz="4089">
                <a:solidFill>
                  <a:srgbClr val="F1C34D"/>
                </a:solidFill>
                <a:latin typeface="Horizon"/>
              </a:rPr>
              <a:t>RNA EXPRESSION</a:t>
            </a:r>
          </a:p>
        </p:txBody>
      </p:sp>
      <p:pic>
        <p:nvPicPr>
          <p:cNvPr id="5" name="Picture 4" descr="rna_plo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8400" y="2743200"/>
            <a:ext cx="7315200" cy="5486400"/>
          </a:xfrm>
          <a:prstGeom prst="rect">
            <a:avLst/>
          </a:prstGeom>
        </p:spPr>
      </p:pic>
      <p:pic>
        <p:nvPicPr>
          <p:cNvPr id="6" name="Picture 5" descr="protein_plo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743200"/>
            <a:ext cx="73152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6639" y="581389"/>
            <a:ext cx="9917455" cy="1841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61"/>
              </a:lnSpc>
            </a:pPr>
            <a:r>
              <a:rPr lang="en-US" sz="6386">
                <a:solidFill>
                  <a:srgbClr val="F1C34D"/>
                </a:solidFill>
                <a:latin typeface="Horizon"/>
              </a:rPr>
              <a:t>PROTEIN SEQUENCE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86639" y="2553808"/>
            <a:ext cx="7920688" cy="1200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34"/>
              </a:lnSpc>
            </a:pPr>
            <a:r>
              <a:rPr lang="en-US" sz="2803">
                <a:solidFill>
                  <a:srgbClr val="E5DDC8"/>
                </a:solidFill>
                <a:latin typeface="Gotham"/>
              </a:rPr>
              <a:t>LENGTH: </a:t>
            </a:r>
          </a:p>
          <a:p>
            <a:pPr algn="just">
              <a:lnSpc>
                <a:spcPts val="4934"/>
              </a:lnSpc>
            </a:pPr>
            <a:r>
              <a:rPr lang="en-US" sz="2803">
                <a:solidFill>
                  <a:srgbClr val="E5DDC8"/>
                </a:solidFill>
                <a:latin typeface="Gotham"/>
              </a:rPr>
              <a:t>MOLECULAR WEIGHT: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24800" y="581389"/>
            <a:ext cx="98298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sz="1400">
                <a:solidFill>
                  <a:srgbClr val="D2D3D7"/>
                </a:solidFill>
                <a:latin typeface="Gotham"/>
              </a:rPr>
              <a:t>MASGSCQGCEEDEETLKKLIVRLNNVQEGKQIETLVQILEDLLVFTYSERASKLFQGKNIHVPLLIVLDSYMRVASVQQVGWSLLCKLIEVCPGTMQSLMGPQDVGNDWEVLGVHQLILKMLTVHNASVNLSVIGLKTLDLLLTSGKITLLILDEESDIFMLIFDAMHSFPANDEVQKLGCKALHVLFERVSEEQLTEFVENKDYMILLSALTNFKDEEEIVLHVLHCLHSLAIPCNNVEVLMSGNVRCYNIVVEAMKAFPMSERIQEVSCCLLHRLTLGNFFNILVLNEVHEFVVKAVQQYPENAALQISALSCLALLTETIFLNQDLEEKNENQENDDEGEEDKLFWLEACYKALTWHRKNKHVQEAACWALNNLLMYQNSLHEKIGDEDGHFPAHREVMLSMLMHSSSKEVFQASANALSTLLEQNVNFRKILLSKGIHLNVLELMQKHIHSPEVAESGCKMLNHLFEGSNTSLDIMAAVVPKILTVMKRHETSLPVQLEALRAILHFIVPGMPEESREDTEFHHKLNMVKKQCFKNDIHKLVLAALNRFIGNPGIQKCGLKVISSIVHFPDALEMLSLEGAMDSVLHTLQMYPDDQEIQCLGLSLIGYLITKKNVFIGTGHLLAKILVSSLYRFKDVAEIQTKGFQTILAILKLSASFSKLLVHHSFDLVIFHQMSSNIMEQKDQQFLNLCCKCFAKVAMDDYLKNVMLERACDQNNSIMVECLLLLGADANQAKEGSSLICQVCEKESSPKLVELLLNSGSREQDVRKALTISIGKGDSQIISLLLRRLALDVANNSICLGGFCIGKVEPSWLGPLFPDKTSNLRKQTNIASTLARMVIRYQMKSAVEEGTASGSDGNFSEDVLSKFDEWTFIPDSSMDSVFAQSDDLDSEGSEGSFLVKKKSNSISVGEFYRDAVLQRCSPNLQRHSNSLGPIFDHEDLLKRKRKILSSDDSLRSSKLQSHMRHSDSISSLASEREYITSLDLSANELRDIDALSQKCCISVHLEHLEKLELHQNALTSFPQQLCETLKSLTHLDLHSNKFTSFPSYLLKMSCIANLDVSRNDIGPSVVLDPTVKCPTLKQFNLSYNQLSFVPENLTDVVEKLEQLILEGNKISGICSPLRLKELKILNLSKNHISSLSENFLEACPKVESFSARMNFLAAMPFLPPSMTILKLSQNKFSCIPEAILNLPHLRSLDMSSNDIQYLPGPAHWKSLNLRELLFSHNQISILDLSEKAYLWSRVEKLHLSHNKLKEIPPEIGCLENLTSLDVSYNLELRSFPNEMGKLSKIWDLPLDELHLNFDFKHIGCKAKDIIRFLQQRLKKAVPYNRMKLMIVGNTGSGKTTLLQQLMKTKKSDLGMQSATVGIDVKDWPIQIRDKRKRDLVLNVWDFAGREEFYSTHPHFMTQRALYLAVYDLSKGQAEVDAMKPWLFNIKARASSSPVILVGTHLDVSDEKQRKACMSKITKELLNKRGFPAIRDYHFVNATEESDALAKLRKTIINESLNFKIRDQLVVGQLIPDCYVELEKIILSERKNVPIEFPVIDRKRLLQLVRENQLQLDENELPHAVHFLNESGVLLHFQDPALQLSDLYFVEPKWLCKIMAQILTVKVEGCPKHPKGIISRRDVEKFLSKKRKFPKNYMSQYFKLLEKFQIALPIGEEYLLVPSSLSDHRPVIELPHCENSEIIIRLYEMPYFPMGFWSRLINRLLEISPYMLSGRERALRPNRMYWRQGIYLNWSPEAYCLVGSEVLDNHPESFLKITVPSCRKGCILLGQVVDHIDSLMEEWFPGLLEIDICGEGETLLKKWALYSFNDGEEHQKILLDDLMKKAEEGDLLVNPDQPRLTIPISQIAPDLILADLPRNIMLNNDELEFEQAPEFLLGDGSFGSVYRAAYEGEEVAVKIFNKHTSLRLLRQELVVLCHLHHPSLISLLAAGIRPRMLVMELASKGSLDRLLQQDKASLTRTLQHRIALHVADGLRYLHSAMIIYRDLKPHNVLLFTLYPNAAIIAKIADYGIAQYCCRMGIKTSEGTPGFRAPEVARGNVIYNQQADVYSFGLLLYDILTTGGRIVEGLKFPNEFDELEIQGKLPDPVKEYGCAPWPMVEKLIKQCLKENPQERPTSAQVFDILNSAELVCLTRRILLPKNVIVECMVATHHNSRNASIWLGCGHTDRGQLSFLDLNTEGYTSEEVADSRILCLALVHLPVEKESWIVSGTQSGTLLVINTEDGKKRHTLEKMTDSVTCLYCNSFSKQSKQKNFLLVGTADGKLAIFEDKTVKLKGAAPLKILNIGNVSTPLMCLSESTNSTERNVMWGGCGTKIFSFSNDFTIQKLIETRTSQLFSYAAFSDSNIITVVVDTALYIAKQNSPVVEVWDKKTEKLCGLIDCVHFLREVMVKENKESKHKMSYSGRVKTLCLQKNTALWIGTGGGHILLLDLSTRRLIRVIYNFCNSVRVMMTAQLGSLKNVMLVLGYNRKNTEGTQKQKEIQSCLTVWDINLPHEVQNLEKHIEVRKELAEKMRRTSV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69933" y="2649058"/>
            <a:ext cx="3579141" cy="490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5"/>
              </a:lnSpc>
            </a:pPr>
            <a:r>
              <a:rPr sz="2803">
                <a:solidFill>
                  <a:srgbClr val="F1C34D"/>
                </a:solidFill>
                <a:latin typeface="Gotham Bold"/>
              </a:rPr>
              <a:t>2527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44613" y="3254285"/>
            <a:ext cx="3579141" cy="490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5"/>
              </a:lnSpc>
            </a:pPr>
            <a:r>
              <a:rPr sz="2803">
                <a:solidFill>
                  <a:srgbClr val="F1C34D"/>
                </a:solidFill>
                <a:latin typeface="Gotham Bold"/>
              </a:rPr>
              <a:t>286103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146</Words>
  <Application>Microsoft Office PowerPoint</Application>
  <PresentationFormat>Custom</PresentationFormat>
  <Paragraphs>26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Horizon</vt:lpstr>
      <vt:lpstr>Gotham Bold</vt:lpstr>
      <vt:lpstr>Calibri</vt:lpstr>
      <vt:lpstr>Arial</vt:lpstr>
      <vt:lpstr>Gotham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Yellow Illustrative Science Stages of Mitosis Presentation</dc:title>
  <cp:lastModifiedBy>Oggy Wright</cp:lastModifiedBy>
  <cp:revision>14</cp:revision>
  <dcterms:created xsi:type="dcterms:W3CDTF">2006-08-16T00:00:00Z</dcterms:created>
  <dcterms:modified xsi:type="dcterms:W3CDTF">2023-11-23T03:03:18Z</dcterms:modified>
  <dc:identifier>DAF06HAonKc</dc:identifier>
</cp:coreProperties>
</file>

<file path=docProps/thumbnail.jpeg>
</file>